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2" r:id="rId1"/>
  </p:sldMasterIdLst>
  <p:notesMasterIdLst>
    <p:notesMasterId r:id="rId10"/>
  </p:notesMasterIdLst>
  <p:sldIdLst>
    <p:sldId id="256" r:id="rId2"/>
    <p:sldId id="257" r:id="rId3"/>
    <p:sldId id="258" r:id="rId4"/>
    <p:sldId id="260" r:id="rId5"/>
    <p:sldId id="261" r:id="rId6"/>
    <p:sldId id="262" r:id="rId7"/>
    <p:sldId id="263" r:id="rId8"/>
    <p:sldId id="25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34"/>
    <p:restoredTop sz="94602"/>
  </p:normalViewPr>
  <p:slideViewPr>
    <p:cSldViewPr snapToGrid="0">
      <p:cViewPr varScale="1">
        <p:scale>
          <a:sx n="111" d="100"/>
          <a:sy n="111" d="100"/>
        </p:scale>
        <p:origin x="1368"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04T14:49:13.353"/>
    </inkml:context>
    <inkml:brush xml:id="br0">
      <inkml:brushProperty name="width" value="0.1" units="cm"/>
      <inkml:brushProperty name="height" value="0.1" units="cm"/>
      <inkml:brushProperty name="color" value="#FFFFFF"/>
    </inkml:brush>
  </inkml:definitions>
  <inkml:trace contextRef="#ctx0" brushRef="#br0">1 0 128,'0'6'0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F5BB57-D5ED-3744-8B49-F34B3EE96733}" type="datetimeFigureOut">
              <a:rPr lang="en-US" smtClean="0"/>
              <a:t>10/10/22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24E5E0-501E-D344-A0BC-4A31D71E3F08}" type="slidenum">
              <a:rPr lang="en-US" smtClean="0"/>
              <a:t>‹#›</a:t>
            </a:fld>
            <a:endParaRPr lang="en-US"/>
          </a:p>
        </p:txBody>
      </p:sp>
    </p:spTree>
    <p:extLst>
      <p:ext uri="{BB962C8B-B14F-4D97-AF65-F5344CB8AC3E}">
        <p14:creationId xmlns:p14="http://schemas.microsoft.com/office/powerpoint/2010/main" val="151006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24E5E0-501E-D344-A0BC-4A31D71E3F08}" type="slidenum">
              <a:rPr lang="en-US" smtClean="0"/>
              <a:t>4</a:t>
            </a:fld>
            <a:endParaRPr lang="en-US"/>
          </a:p>
        </p:txBody>
      </p:sp>
    </p:spTree>
    <p:extLst>
      <p:ext uri="{BB962C8B-B14F-4D97-AF65-F5344CB8AC3E}">
        <p14:creationId xmlns:p14="http://schemas.microsoft.com/office/powerpoint/2010/main" val="1494997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10/10/22</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716981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10/10/22</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70358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10/10/22</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637979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10/10/22</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595765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10/10/22</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229803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10/10/22</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45867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10/10/22</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49465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10/10/22</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019925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10/10/22</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070897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10/10/22</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4516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10/10/22</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83820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10/10/22</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2408057698"/>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51" r:id="rId6"/>
    <p:sldLayoutId id="2147483746" r:id="rId7"/>
    <p:sldLayoutId id="2147483747" r:id="rId8"/>
    <p:sldLayoutId id="2147483748" r:id="rId9"/>
    <p:sldLayoutId id="2147483750" r:id="rId10"/>
    <p:sldLayoutId id="2147483749"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qQrqhdU99Ws?feature=oembed"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hyperlink" Target="https://daily.jstor.org/the-trouble-with-bambi/" TargetMode="External"/><Relationship Id="rId2" Type="http://schemas.openxmlformats.org/officeDocument/2006/relationships/hyperlink" Target="https://www.acmi.net.au/stories-and-ideas/disney-how-bambi-changed-disneys-animation/" TargetMode="External"/><Relationship Id="rId1" Type="http://schemas.openxmlformats.org/officeDocument/2006/relationships/slideLayout" Target="../slideLayouts/slideLayout2.xml"/><Relationship Id="rId5" Type="http://schemas.openxmlformats.org/officeDocument/2006/relationships/hyperlink" Target="https://www.whatitmeanstobeamerican.org/ideas/how-bambi-hoodwinked-american-environmentalists/#:~:text=Some%20of%20them%2C%20such%20as,became%20a%20rite%20of%20childhood" TargetMode="External"/><Relationship Id="rId4" Type="http://schemas.openxmlformats.org/officeDocument/2006/relationships/hyperlink" Target="https://www.nature.com/articles/364111a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05D7BFE-8A78-B1D5-2FE7-F5480E02EBDB}"/>
              </a:ext>
            </a:extLst>
          </p:cNvPr>
          <p:cNvPicPr>
            <a:picLocks noChangeAspect="1"/>
          </p:cNvPicPr>
          <p:nvPr/>
        </p:nvPicPr>
        <p:blipFill rotWithShape="1">
          <a:blip r:embed="rId2">
            <a:alphaModFix amt="50000"/>
          </a:blip>
          <a:srcRect t="10576" r="-1" b="12349"/>
          <a:stretch/>
        </p:blipFill>
        <p:spPr>
          <a:xfrm>
            <a:off x="20" y="10"/>
            <a:ext cx="12188930" cy="6857990"/>
          </a:xfrm>
          <a:prstGeom prst="rect">
            <a:avLst/>
          </a:prstGeom>
        </p:spPr>
      </p:pic>
      <p:sp>
        <p:nvSpPr>
          <p:cNvPr id="2" name="Title 1">
            <a:extLst>
              <a:ext uri="{FF2B5EF4-FFF2-40B4-BE49-F238E27FC236}">
                <a16:creationId xmlns:a16="http://schemas.microsoft.com/office/drawing/2014/main" id="{B670677F-8EA9-ACA0-9035-9A80582AF362}"/>
              </a:ext>
            </a:extLst>
          </p:cNvPr>
          <p:cNvSpPr>
            <a:spLocks noGrp="1"/>
          </p:cNvSpPr>
          <p:nvPr>
            <p:ph type="ctrTitle"/>
          </p:nvPr>
        </p:nvSpPr>
        <p:spPr>
          <a:xfrm>
            <a:off x="1522485" y="1897380"/>
            <a:ext cx="9144000" cy="3063240"/>
          </a:xfrm>
        </p:spPr>
        <p:txBody>
          <a:bodyPr>
            <a:normAutofit/>
          </a:bodyPr>
          <a:lstStyle/>
          <a:p>
            <a:pPr algn="ctr"/>
            <a:r>
              <a:rPr lang="en-US" dirty="0"/>
              <a:t>Disney’s </a:t>
            </a:r>
            <a:r>
              <a:rPr lang="en-US" i="1" dirty="0"/>
              <a:t>Bambi</a:t>
            </a:r>
          </a:p>
        </p:txBody>
      </p:sp>
    </p:spTree>
    <p:extLst>
      <p:ext uri="{BB962C8B-B14F-4D97-AF65-F5344CB8AC3E}">
        <p14:creationId xmlns:p14="http://schemas.microsoft.com/office/powerpoint/2010/main" val="171889316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46E04-AD9F-5E4A-EFD3-010AEDD32BD3}"/>
              </a:ext>
            </a:extLst>
          </p:cNvPr>
          <p:cNvSpPr>
            <a:spLocks noGrp="1"/>
          </p:cNvSpPr>
          <p:nvPr>
            <p:ph type="title"/>
          </p:nvPr>
        </p:nvSpPr>
        <p:spPr/>
        <p:txBody>
          <a:bodyPr/>
          <a:lstStyle/>
          <a:p>
            <a:r>
              <a:rPr lang="en-US" dirty="0"/>
              <a:t>Animation Process</a:t>
            </a:r>
          </a:p>
        </p:txBody>
      </p:sp>
      <p:sp>
        <p:nvSpPr>
          <p:cNvPr id="3" name="Content Placeholder 2">
            <a:extLst>
              <a:ext uri="{FF2B5EF4-FFF2-40B4-BE49-F238E27FC236}">
                <a16:creationId xmlns:a16="http://schemas.microsoft.com/office/drawing/2014/main" id="{680CEA1B-74E3-E0F5-9DC7-4E166388D94A}"/>
              </a:ext>
            </a:extLst>
          </p:cNvPr>
          <p:cNvSpPr>
            <a:spLocks noGrp="1"/>
          </p:cNvSpPr>
          <p:nvPr>
            <p:ph idx="1"/>
          </p:nvPr>
        </p:nvSpPr>
        <p:spPr/>
        <p:txBody>
          <a:bodyPr/>
          <a:lstStyle/>
          <a:p>
            <a:r>
              <a:rPr lang="en-US" dirty="0"/>
              <a:t>“To retain the charm of these creatures, our… drawings must fully capture the natural movements and attitudes of living animals.” –Walt Disney</a:t>
            </a:r>
          </a:p>
          <a:p>
            <a:pPr lvl="1"/>
            <a:r>
              <a:rPr lang="en-US" dirty="0"/>
              <a:t>Two fawns were brought to the animation studio for animators to study</a:t>
            </a:r>
          </a:p>
          <a:p>
            <a:pPr lvl="1"/>
            <a:r>
              <a:rPr lang="en-US" dirty="0"/>
              <a:t>Studied film of animals in the wilderness in Maine</a:t>
            </a:r>
          </a:p>
          <a:p>
            <a:r>
              <a:rPr lang="en-US" dirty="0"/>
              <a:t>Animator Marc Davis </a:t>
            </a:r>
          </a:p>
          <a:p>
            <a:pPr lvl="1"/>
            <a:r>
              <a:rPr lang="en-US" dirty="0"/>
              <a:t>Studied the expressions and behaviors of human babies and adapted them onto deer</a:t>
            </a:r>
          </a:p>
        </p:txBody>
      </p:sp>
    </p:spTree>
    <p:extLst>
      <p:ext uri="{BB962C8B-B14F-4D97-AF65-F5344CB8AC3E}">
        <p14:creationId xmlns:p14="http://schemas.microsoft.com/office/powerpoint/2010/main" val="1295270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39411"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accent1"/>
          </a:solidFill>
          <a:ln w="41275"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366C8CD-BC0A-D363-64D6-A52DCA0F0C97}"/>
              </a:ext>
            </a:extLst>
          </p:cNvPr>
          <p:cNvSpPr>
            <a:spLocks noGrp="1"/>
          </p:cNvSpPr>
          <p:nvPr>
            <p:ph idx="1"/>
          </p:nvPr>
        </p:nvSpPr>
        <p:spPr>
          <a:xfrm>
            <a:off x="1221578" y="780426"/>
            <a:ext cx="5703932" cy="5297148"/>
          </a:xfrm>
        </p:spPr>
        <p:txBody>
          <a:bodyPr anchor="ctr">
            <a:normAutofit/>
          </a:bodyPr>
          <a:lstStyle/>
          <a:p>
            <a:r>
              <a:rPr lang="en-US" dirty="0"/>
              <a:t>Tyrus Wong-an ”inbetweener”</a:t>
            </a:r>
          </a:p>
          <a:p>
            <a:pPr lvl="1"/>
            <a:r>
              <a:rPr lang="en-US" dirty="0"/>
              <a:t>Working on Pinocchio, not Bambi</a:t>
            </a:r>
          </a:p>
          <a:p>
            <a:pPr lvl="1"/>
            <a:r>
              <a:rPr lang="en-US" dirty="0"/>
              <a:t>Minimalist approach, less </a:t>
            </a:r>
            <a:r>
              <a:rPr lang="en-US" dirty="0" err="1"/>
              <a:t>hyperrealistic</a:t>
            </a:r>
            <a:endParaRPr lang="en-US" dirty="0"/>
          </a:p>
          <a:p>
            <a:pPr lvl="1"/>
            <a:r>
              <a:rPr lang="en-US" dirty="0"/>
              <a:t>Vivid colors, expressionist</a:t>
            </a:r>
          </a:p>
        </p:txBody>
      </p:sp>
      <p:pic>
        <p:nvPicPr>
          <p:cNvPr id="4" name="Online Media 3" descr="Bambi(1942) - The Forest Fire">
            <a:hlinkClick r:id="" action="ppaction://media"/>
            <a:extLst>
              <a:ext uri="{FF2B5EF4-FFF2-40B4-BE49-F238E27FC236}">
                <a16:creationId xmlns:a16="http://schemas.microsoft.com/office/drawing/2014/main" id="{939BE5A2-9988-D6D3-E6F5-3C71D3900819}"/>
              </a:ext>
            </a:extLst>
          </p:cNvPr>
          <p:cNvPicPr>
            <a:picLocks noRot="1" noChangeAspect="1"/>
          </p:cNvPicPr>
          <p:nvPr>
            <a:videoFile r:link="rId1"/>
          </p:nvPr>
        </p:nvPicPr>
        <p:blipFill>
          <a:blip r:embed="rId3"/>
          <a:stretch>
            <a:fillRect/>
          </a:stretch>
        </p:blipFill>
        <p:spPr>
          <a:xfrm>
            <a:off x="5266490" y="1817639"/>
            <a:ext cx="5703932" cy="3222721"/>
          </a:xfrm>
          <a:prstGeom prst="rect">
            <a:avLst/>
          </a:prstGeom>
        </p:spPr>
      </p:pic>
    </p:spTree>
    <p:extLst>
      <p:ext uri="{BB962C8B-B14F-4D97-AF65-F5344CB8AC3E}">
        <p14:creationId xmlns:p14="http://schemas.microsoft.com/office/powerpoint/2010/main" val="3681302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5" name="Rectangle 1044">
            <a:extLst>
              <a:ext uri="{FF2B5EF4-FFF2-40B4-BE49-F238E27FC236}">
                <a16:creationId xmlns:a16="http://schemas.microsoft.com/office/drawing/2014/main" id="{1A9F7B4E-B03D-4F64-BE33-00D074458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How 'Bambi' paved the way for both 'Fallout 4' and 'Angry Birds'">
            <a:extLst>
              <a:ext uri="{FF2B5EF4-FFF2-40B4-BE49-F238E27FC236}">
                <a16:creationId xmlns:a16="http://schemas.microsoft.com/office/drawing/2014/main" id="{7525CA87-DA6C-2F4A-EED4-9230E6A3BF9E}"/>
              </a:ext>
            </a:extLst>
          </p:cNvPr>
          <p:cNvPicPr>
            <a:picLocks noChangeAspect="1" noChangeArrowheads="1"/>
          </p:cNvPicPr>
          <p:nvPr/>
        </p:nvPicPr>
        <p:blipFill rotWithShape="1">
          <a:blip r:embed="rId3">
            <a:alphaModFix amt="40000"/>
            <a:extLst>
              <a:ext uri="{28A0092B-C50C-407E-A947-70E740481C1C}">
                <a14:useLocalDpi xmlns:a14="http://schemas.microsoft.com/office/drawing/2010/main" val="0"/>
              </a:ext>
            </a:extLst>
          </a:blip>
          <a:srcRect t="12956" b="12044"/>
          <a:stretch/>
        </p:blipFill>
        <p:spPr bwMode="auto">
          <a:xfrm>
            <a:off x="20" y="10"/>
            <a:ext cx="12191979"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AACA2ED-ED2C-262B-42C8-051045582547}"/>
              </a:ext>
            </a:extLst>
          </p:cNvPr>
          <p:cNvSpPr>
            <a:spLocks noGrp="1"/>
          </p:cNvSpPr>
          <p:nvPr>
            <p:ph type="title"/>
          </p:nvPr>
        </p:nvSpPr>
        <p:spPr>
          <a:xfrm>
            <a:off x="838200" y="365125"/>
            <a:ext cx="10515600" cy="1325563"/>
          </a:xfrm>
        </p:spPr>
        <p:txBody>
          <a:bodyPr>
            <a:normAutofit/>
          </a:bodyPr>
          <a:lstStyle/>
          <a:p>
            <a:pPr>
              <a:lnSpc>
                <a:spcPct val="90000"/>
              </a:lnSpc>
            </a:pPr>
            <a:r>
              <a:rPr lang="en-US" sz="6100"/>
              <a:t>Effective Anthropomorphism</a:t>
            </a:r>
          </a:p>
        </p:txBody>
      </p:sp>
      <p:sp>
        <p:nvSpPr>
          <p:cNvPr id="1047" name="Rectangle 6">
            <a:extLst>
              <a:ext uri="{FF2B5EF4-FFF2-40B4-BE49-F238E27FC236}">
                <a16:creationId xmlns:a16="http://schemas.microsoft.com/office/drawing/2014/main" id="{1CA8A97F-67F0-4D5F-A850-0C30727D1C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578" y="1802192"/>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E915B0D-0D03-B979-7CC2-33150E1E0AA8}"/>
              </a:ext>
            </a:extLst>
          </p:cNvPr>
          <p:cNvSpPr>
            <a:spLocks noGrp="1"/>
          </p:cNvSpPr>
          <p:nvPr>
            <p:ph idx="1"/>
          </p:nvPr>
        </p:nvSpPr>
        <p:spPr>
          <a:xfrm>
            <a:off x="838200" y="2004446"/>
            <a:ext cx="10515600" cy="4176897"/>
          </a:xfrm>
        </p:spPr>
        <p:txBody>
          <a:bodyPr>
            <a:normAutofit/>
          </a:bodyPr>
          <a:lstStyle/>
          <a:p>
            <a:r>
              <a:rPr lang="en-US">
                <a:latin typeface="The Hand" panose="03070502030502020204" pitchFamily="66" charset="0"/>
              </a:rPr>
              <a:t>Used human facial features and behaviors, but animal body language to effectively anthropomorphize forest creatures</a:t>
            </a:r>
          </a:p>
          <a:p>
            <a:pPr lvl="1"/>
            <a:r>
              <a:rPr lang="en-US" b="0" i="0">
                <a:effectLst/>
                <a:latin typeface="The Hand" panose="03070502030502020204" pitchFamily="66" charset="0"/>
              </a:rPr>
              <a:t>Mak</a:t>
            </a:r>
            <a:r>
              <a:rPr lang="en-US">
                <a:latin typeface="The Hand" panose="03070502030502020204" pitchFamily="66" charset="0"/>
              </a:rPr>
              <a:t>e them more sympathetic for humans, but also realistic caricatures of animals </a:t>
            </a:r>
            <a:endParaRPr lang="en-US" b="0" i="0">
              <a:effectLst/>
              <a:latin typeface="The Hand" panose="03070502030502020204" pitchFamily="66" charset="0"/>
            </a:endParaRPr>
          </a:p>
          <a:p>
            <a:r>
              <a:rPr lang="en-US" b="0" i="0">
                <a:effectLst/>
                <a:latin typeface="The Hand" panose="03070502030502020204" pitchFamily="66" charset="0"/>
              </a:rPr>
              <a:t>“They worked out the essence of Disney animation on </a:t>
            </a:r>
            <a:r>
              <a:rPr lang="en-US" b="0" i="1">
                <a:effectLst/>
                <a:latin typeface="The Hand" panose="03070502030502020204" pitchFamily="66" charset="0"/>
              </a:rPr>
              <a:t>Bambi</a:t>
            </a:r>
            <a:r>
              <a:rPr lang="en-US" b="0" i="0">
                <a:effectLst/>
                <a:latin typeface="The Hand" panose="03070502030502020204" pitchFamily="66" charset="0"/>
              </a:rPr>
              <a:t>, that’s continued to this day, which is animals who are caricatures of human beings and at the same time move and behave like animals… The art of animation never was the same again.” - Film historian John Culhane </a:t>
            </a:r>
            <a:br>
              <a:rPr lang="en-US" b="0" i="0">
                <a:effectLst/>
                <a:latin typeface="Fakt"/>
              </a:rPr>
            </a:br>
            <a:endParaRPr lang="en-US" b="0" i="0">
              <a:effectLst/>
              <a:latin typeface="Fakt"/>
            </a:endParaRPr>
          </a:p>
        </p:txBody>
      </p:sp>
    </p:spTree>
    <p:extLst>
      <p:ext uri="{BB962C8B-B14F-4D97-AF65-F5344CB8AC3E}">
        <p14:creationId xmlns:p14="http://schemas.microsoft.com/office/powerpoint/2010/main" val="3193320783"/>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6FEE6-0100-8D5B-D4E3-1B0180019A35}"/>
              </a:ext>
            </a:extLst>
          </p:cNvPr>
          <p:cNvSpPr>
            <a:spLocks noGrp="1"/>
          </p:cNvSpPr>
          <p:nvPr>
            <p:ph type="title"/>
          </p:nvPr>
        </p:nvSpPr>
        <p:spPr/>
        <p:txBody>
          <a:bodyPr/>
          <a:lstStyle/>
          <a:p>
            <a:r>
              <a:rPr lang="en-US" dirty="0"/>
              <a:t>Novel vs Disney Adaptation</a:t>
            </a:r>
          </a:p>
        </p:txBody>
      </p:sp>
      <p:sp>
        <p:nvSpPr>
          <p:cNvPr id="3" name="Content Placeholder 2">
            <a:extLst>
              <a:ext uri="{FF2B5EF4-FFF2-40B4-BE49-F238E27FC236}">
                <a16:creationId xmlns:a16="http://schemas.microsoft.com/office/drawing/2014/main" id="{6F30E024-1E87-91A3-257B-9A2BCF940B84}"/>
              </a:ext>
            </a:extLst>
          </p:cNvPr>
          <p:cNvSpPr>
            <a:spLocks noGrp="1"/>
          </p:cNvSpPr>
          <p:nvPr>
            <p:ph idx="1"/>
          </p:nvPr>
        </p:nvSpPr>
        <p:spPr/>
        <p:txBody>
          <a:bodyPr/>
          <a:lstStyle/>
          <a:p>
            <a:r>
              <a:rPr lang="en-US" b="0" i="0" dirty="0">
                <a:solidFill>
                  <a:srgbClr val="000000"/>
                </a:solidFill>
                <a:effectLst/>
                <a:latin typeface="freight-sans-pro"/>
              </a:rPr>
              <a:t>“</a:t>
            </a:r>
            <a:r>
              <a:rPr lang="en-US" b="0" i="0" dirty="0" err="1">
                <a:solidFill>
                  <a:srgbClr val="000000"/>
                </a:solidFill>
                <a:effectLst/>
                <a:latin typeface="freight-sans-pro"/>
              </a:rPr>
              <a:t>Salten’s</a:t>
            </a:r>
            <a:r>
              <a:rPr lang="en-US" b="0" i="0" dirty="0">
                <a:solidFill>
                  <a:srgbClr val="000000"/>
                </a:solidFill>
                <a:effectLst/>
                <a:latin typeface="freight-sans-pro"/>
              </a:rPr>
              <a:t> world is more realistically complex, exploring ecological relationships like starvation and predation. People are problematic, but not evil, in his tale. Disney’s version, on the other hand, has ‘artistic elegance’ but also ‘ecological shallowness.”</a:t>
            </a:r>
          </a:p>
          <a:p>
            <a:pPr lvl="1"/>
            <a:r>
              <a:rPr lang="en-US" dirty="0">
                <a:solidFill>
                  <a:srgbClr val="000000"/>
                </a:solidFill>
                <a:latin typeface="freight-sans-pro"/>
              </a:rPr>
              <a:t>While both the novel and the film portray the cycles of life and nature, the film places more emphasis upon death and life between animals</a:t>
            </a:r>
          </a:p>
          <a:p>
            <a:pPr lvl="2"/>
            <a:r>
              <a:rPr lang="en-US" dirty="0">
                <a:solidFill>
                  <a:srgbClr val="000000"/>
                </a:solidFill>
                <a:latin typeface="freight-sans-pro"/>
              </a:rPr>
              <a:t>Not just deaths inflicted by humans</a:t>
            </a:r>
            <a:endParaRPr lang="en-US" dirty="0"/>
          </a:p>
        </p:txBody>
      </p:sp>
    </p:spTree>
    <p:extLst>
      <p:ext uri="{BB962C8B-B14F-4D97-AF65-F5344CB8AC3E}">
        <p14:creationId xmlns:p14="http://schemas.microsoft.com/office/powerpoint/2010/main" val="1077543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5352A-D673-E177-3B37-8568E1EAC6D0}"/>
              </a:ext>
            </a:extLst>
          </p:cNvPr>
          <p:cNvSpPr>
            <a:spLocks noGrp="1"/>
          </p:cNvSpPr>
          <p:nvPr>
            <p:ph type="title"/>
          </p:nvPr>
        </p:nvSpPr>
        <p:spPr/>
        <p:txBody>
          <a:bodyPr>
            <a:normAutofit/>
          </a:bodyPr>
          <a:lstStyle/>
          <a:p>
            <a:r>
              <a:rPr lang="en-US" dirty="0"/>
              <a:t>Cultural Impact (Then)</a:t>
            </a:r>
          </a:p>
        </p:txBody>
      </p:sp>
      <p:sp>
        <p:nvSpPr>
          <p:cNvPr id="3" name="Content Placeholder 2">
            <a:extLst>
              <a:ext uri="{FF2B5EF4-FFF2-40B4-BE49-F238E27FC236}">
                <a16:creationId xmlns:a16="http://schemas.microsoft.com/office/drawing/2014/main" id="{22F0C4BE-60BC-F585-68BD-25B8A9CFD9CF}"/>
              </a:ext>
            </a:extLst>
          </p:cNvPr>
          <p:cNvSpPr>
            <a:spLocks noGrp="1"/>
          </p:cNvSpPr>
          <p:nvPr>
            <p:ph idx="1"/>
          </p:nvPr>
        </p:nvSpPr>
        <p:spPr/>
        <p:txBody>
          <a:bodyPr/>
          <a:lstStyle/>
          <a:p>
            <a:r>
              <a:rPr lang="en-US" dirty="0"/>
              <a:t>“the American nature lobby may have more in common with the readers of Aesop than with Darwinians” </a:t>
            </a:r>
          </a:p>
          <a:p>
            <a:r>
              <a:rPr lang="en-US" dirty="0"/>
              <a:t>Hunters felt misrepresented by the film-saw it as a threat to their ability to keep hunting</a:t>
            </a:r>
          </a:p>
          <a:p>
            <a:pPr lvl="1"/>
            <a:r>
              <a:rPr lang="en-US" dirty="0"/>
              <a:t>Bolstered some environmentalism/conservation efforts/ideologies</a:t>
            </a:r>
          </a:p>
          <a:p>
            <a:pPr lvl="1"/>
            <a:r>
              <a:rPr lang="en-US" dirty="0"/>
              <a:t>Reinforced/created harmful sentiments about hunters and hunting</a:t>
            </a:r>
          </a:p>
        </p:txBody>
      </p:sp>
    </p:spTree>
    <p:extLst>
      <p:ext uri="{BB962C8B-B14F-4D97-AF65-F5344CB8AC3E}">
        <p14:creationId xmlns:p14="http://schemas.microsoft.com/office/powerpoint/2010/main" val="2971532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B831B6F-405A-4B47-B9BB-5CA88F285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BD9BF5-61FA-D426-09D0-447B34DAEC22}"/>
              </a:ext>
            </a:extLst>
          </p:cNvPr>
          <p:cNvSpPr>
            <a:spLocks noGrp="1"/>
          </p:cNvSpPr>
          <p:nvPr>
            <p:ph type="title"/>
          </p:nvPr>
        </p:nvSpPr>
        <p:spPr>
          <a:xfrm>
            <a:off x="6739128" y="638089"/>
            <a:ext cx="4818888" cy="1476801"/>
          </a:xfrm>
        </p:spPr>
        <p:txBody>
          <a:bodyPr anchor="b">
            <a:normAutofit/>
          </a:bodyPr>
          <a:lstStyle/>
          <a:p>
            <a:pPr>
              <a:lnSpc>
                <a:spcPct val="90000"/>
              </a:lnSpc>
            </a:pPr>
            <a:r>
              <a:rPr lang="en-US" sz="4300"/>
              <a:t>Cultural Impact (Now-ish)</a:t>
            </a:r>
          </a:p>
        </p:txBody>
      </p:sp>
      <p:sp>
        <p:nvSpPr>
          <p:cNvPr id="13"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9128" y="2381825"/>
            <a:ext cx="4114800" cy="18288"/>
          </a:xfrm>
          <a:custGeom>
            <a:avLst/>
            <a:gdLst>
              <a:gd name="connsiteX0" fmla="*/ 0 w 4114800"/>
              <a:gd name="connsiteY0" fmla="*/ 0 h 18288"/>
              <a:gd name="connsiteX1" fmla="*/ 768096 w 4114800"/>
              <a:gd name="connsiteY1" fmla="*/ 0 h 18288"/>
              <a:gd name="connsiteX2" fmla="*/ 1495044 w 4114800"/>
              <a:gd name="connsiteY2" fmla="*/ 0 h 18288"/>
              <a:gd name="connsiteX3" fmla="*/ 2221992 w 4114800"/>
              <a:gd name="connsiteY3" fmla="*/ 0 h 18288"/>
              <a:gd name="connsiteX4" fmla="*/ 2784348 w 4114800"/>
              <a:gd name="connsiteY4" fmla="*/ 0 h 18288"/>
              <a:gd name="connsiteX5" fmla="*/ 3387852 w 4114800"/>
              <a:gd name="connsiteY5" fmla="*/ 0 h 18288"/>
              <a:gd name="connsiteX6" fmla="*/ 4114800 w 4114800"/>
              <a:gd name="connsiteY6" fmla="*/ 0 h 18288"/>
              <a:gd name="connsiteX7" fmla="*/ 4114800 w 4114800"/>
              <a:gd name="connsiteY7" fmla="*/ 18288 h 18288"/>
              <a:gd name="connsiteX8" fmla="*/ 3429000 w 4114800"/>
              <a:gd name="connsiteY8" fmla="*/ 18288 h 18288"/>
              <a:gd name="connsiteX9" fmla="*/ 2866644 w 4114800"/>
              <a:gd name="connsiteY9" fmla="*/ 18288 h 18288"/>
              <a:gd name="connsiteX10" fmla="*/ 2304288 w 4114800"/>
              <a:gd name="connsiteY10" fmla="*/ 18288 h 18288"/>
              <a:gd name="connsiteX11" fmla="*/ 1577340 w 4114800"/>
              <a:gd name="connsiteY11" fmla="*/ 18288 h 18288"/>
              <a:gd name="connsiteX12" fmla="*/ 973836 w 4114800"/>
              <a:gd name="connsiteY12" fmla="*/ 18288 h 18288"/>
              <a:gd name="connsiteX13" fmla="*/ 0 w 4114800"/>
              <a:gd name="connsiteY13" fmla="*/ 18288 h 18288"/>
              <a:gd name="connsiteX14" fmla="*/ 0 w 411480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14800" h="18288" fill="none" extrusionOk="0">
                <a:moveTo>
                  <a:pt x="0" y="0"/>
                </a:moveTo>
                <a:cubicBezTo>
                  <a:pt x="338280" y="-26110"/>
                  <a:pt x="483942" y="6555"/>
                  <a:pt x="768096" y="0"/>
                </a:cubicBezTo>
                <a:cubicBezTo>
                  <a:pt x="1052250" y="-6555"/>
                  <a:pt x="1331484" y="24616"/>
                  <a:pt x="1495044" y="0"/>
                </a:cubicBezTo>
                <a:cubicBezTo>
                  <a:pt x="1658604" y="-24616"/>
                  <a:pt x="2056661" y="-33562"/>
                  <a:pt x="2221992" y="0"/>
                </a:cubicBezTo>
                <a:cubicBezTo>
                  <a:pt x="2387323" y="33562"/>
                  <a:pt x="2629463" y="-20094"/>
                  <a:pt x="2784348" y="0"/>
                </a:cubicBezTo>
                <a:cubicBezTo>
                  <a:pt x="2939233" y="20094"/>
                  <a:pt x="3151981" y="1524"/>
                  <a:pt x="3387852" y="0"/>
                </a:cubicBezTo>
                <a:cubicBezTo>
                  <a:pt x="3623723" y="-1524"/>
                  <a:pt x="3882724" y="26165"/>
                  <a:pt x="4114800" y="0"/>
                </a:cubicBezTo>
                <a:cubicBezTo>
                  <a:pt x="4114300" y="8855"/>
                  <a:pt x="4114909" y="14521"/>
                  <a:pt x="4114800" y="18288"/>
                </a:cubicBezTo>
                <a:cubicBezTo>
                  <a:pt x="3910038" y="37744"/>
                  <a:pt x="3683432" y="-3969"/>
                  <a:pt x="3429000" y="18288"/>
                </a:cubicBezTo>
                <a:cubicBezTo>
                  <a:pt x="3174568" y="40545"/>
                  <a:pt x="3085815" y="44166"/>
                  <a:pt x="2866644" y="18288"/>
                </a:cubicBezTo>
                <a:cubicBezTo>
                  <a:pt x="2647473" y="-7590"/>
                  <a:pt x="2580474" y="31338"/>
                  <a:pt x="2304288" y="18288"/>
                </a:cubicBezTo>
                <a:cubicBezTo>
                  <a:pt x="2028102" y="5238"/>
                  <a:pt x="1863008" y="-2001"/>
                  <a:pt x="1577340" y="18288"/>
                </a:cubicBezTo>
                <a:cubicBezTo>
                  <a:pt x="1291672" y="38577"/>
                  <a:pt x="1243931" y="9893"/>
                  <a:pt x="973836" y="18288"/>
                </a:cubicBezTo>
                <a:cubicBezTo>
                  <a:pt x="703741" y="26683"/>
                  <a:pt x="317656" y="-5910"/>
                  <a:pt x="0" y="18288"/>
                </a:cubicBezTo>
                <a:cubicBezTo>
                  <a:pt x="683" y="12014"/>
                  <a:pt x="724" y="5908"/>
                  <a:pt x="0" y="0"/>
                </a:cubicBezTo>
                <a:close/>
              </a:path>
              <a:path w="4114800" h="18288" stroke="0" extrusionOk="0">
                <a:moveTo>
                  <a:pt x="0" y="0"/>
                </a:moveTo>
                <a:cubicBezTo>
                  <a:pt x="276109" y="5266"/>
                  <a:pt x="325589" y="-19584"/>
                  <a:pt x="644652" y="0"/>
                </a:cubicBezTo>
                <a:cubicBezTo>
                  <a:pt x="963715" y="19584"/>
                  <a:pt x="1064991" y="6066"/>
                  <a:pt x="1207008" y="0"/>
                </a:cubicBezTo>
                <a:cubicBezTo>
                  <a:pt x="1349025" y="-6066"/>
                  <a:pt x="1791724" y="14506"/>
                  <a:pt x="1975104" y="0"/>
                </a:cubicBezTo>
                <a:cubicBezTo>
                  <a:pt x="2158484" y="-14506"/>
                  <a:pt x="2397469" y="20822"/>
                  <a:pt x="2619756" y="0"/>
                </a:cubicBezTo>
                <a:cubicBezTo>
                  <a:pt x="2842043" y="-20822"/>
                  <a:pt x="2992157" y="20388"/>
                  <a:pt x="3264408" y="0"/>
                </a:cubicBezTo>
                <a:cubicBezTo>
                  <a:pt x="3536659" y="-20388"/>
                  <a:pt x="3855620" y="38211"/>
                  <a:pt x="4114800" y="0"/>
                </a:cubicBezTo>
                <a:cubicBezTo>
                  <a:pt x="4113902" y="7180"/>
                  <a:pt x="4114969" y="13790"/>
                  <a:pt x="4114800" y="18288"/>
                </a:cubicBezTo>
                <a:cubicBezTo>
                  <a:pt x="3968901" y="8593"/>
                  <a:pt x="3623428" y="17559"/>
                  <a:pt x="3429000" y="18288"/>
                </a:cubicBezTo>
                <a:cubicBezTo>
                  <a:pt x="3234572" y="19017"/>
                  <a:pt x="3085079" y="41804"/>
                  <a:pt x="2866644" y="18288"/>
                </a:cubicBezTo>
                <a:cubicBezTo>
                  <a:pt x="2648209" y="-5228"/>
                  <a:pt x="2451737" y="24580"/>
                  <a:pt x="2180844" y="18288"/>
                </a:cubicBezTo>
                <a:cubicBezTo>
                  <a:pt x="1909951" y="11996"/>
                  <a:pt x="1681589" y="12244"/>
                  <a:pt x="1495044" y="18288"/>
                </a:cubicBezTo>
                <a:cubicBezTo>
                  <a:pt x="1308499" y="24332"/>
                  <a:pt x="1136614" y="21789"/>
                  <a:pt x="850392" y="18288"/>
                </a:cubicBezTo>
                <a:cubicBezTo>
                  <a:pt x="564170" y="14787"/>
                  <a:pt x="210636" y="54701"/>
                  <a:pt x="0" y="18288"/>
                </a:cubicBezTo>
                <a:cubicBezTo>
                  <a:pt x="571" y="10093"/>
                  <a:pt x="-125" y="8407"/>
                  <a:pt x="0" y="0"/>
                </a:cubicBezTo>
                <a:close/>
              </a:path>
            </a:pathLst>
          </a:custGeom>
          <a:solidFill>
            <a:schemeClr val="accent1"/>
          </a:solidFill>
          <a:ln w="38100"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31CAF36-D855-6AB2-2B8F-69A3B49E2DA9}"/>
              </a:ext>
            </a:extLst>
          </p:cNvPr>
          <p:cNvSpPr>
            <a:spLocks noGrp="1"/>
          </p:cNvSpPr>
          <p:nvPr>
            <p:ph idx="1"/>
          </p:nvPr>
        </p:nvSpPr>
        <p:spPr>
          <a:xfrm>
            <a:off x="6739128" y="2664886"/>
            <a:ext cx="4818888" cy="3550789"/>
          </a:xfrm>
        </p:spPr>
        <p:txBody>
          <a:bodyPr anchor="t">
            <a:normAutofit/>
          </a:bodyPr>
          <a:lstStyle/>
          <a:p>
            <a:r>
              <a:rPr lang="en-US" sz="1700"/>
              <a:t>Efforts to protect deer/wildlife for human pleasure/to avoid the upset of knowing an animal has died</a:t>
            </a:r>
          </a:p>
          <a:p>
            <a:pPr lvl="1"/>
            <a:r>
              <a:rPr lang="en-US" sz="1700" b="0" i="0">
                <a:effectLst/>
                <a:latin typeface="The Hand" panose="03070502030502020204" pitchFamily="66" charset="0"/>
              </a:rPr>
              <a:t>2012: “naturalist Valerie Blaine blamed the Bambi Factor for the North Rutland Deer Alliance’s opposition to killing deer even to test for chronic wasting disease. According to Blaine, the group felt any herd reduction would spoil their “deer watching experience” in Chicago’s Northwest suburbs.”</a:t>
            </a:r>
          </a:p>
          <a:p>
            <a:r>
              <a:rPr lang="en-US" sz="1700">
                <a:latin typeface="The Hand" panose="03070502030502020204" pitchFamily="66" charset="0"/>
              </a:rPr>
              <a:t>Used to refer to the protection of innocence—gun control </a:t>
            </a:r>
          </a:p>
        </p:txBody>
      </p:sp>
      <mc:AlternateContent xmlns:mc="http://schemas.openxmlformats.org/markup-compatibility/2006" xmlns:p14="http://schemas.microsoft.com/office/powerpoint/2010/main">
        <mc:Choice Requires="p14">
          <p:contentPart p14:bwMode="auto" r:id="rId2">
            <p14:nvContentPartPr>
              <p14:cNvPr id="15" name="Ink 14">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6436237" y="1971579"/>
              <a:ext cx="360" cy="2160"/>
            </p14:xfrm>
          </p:contentPart>
        </mc:Choice>
        <mc:Fallback xmlns="">
          <p:pic>
            <p:nvPicPr>
              <p:cNvPr id="15" name="Ink 14">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3"/>
              <a:stretch>
                <a:fillRect/>
              </a:stretch>
            </p:blipFill>
            <p:spPr>
              <a:xfrm>
                <a:off x="6418237" y="1956150"/>
                <a:ext cx="36000" cy="32709"/>
              </a:xfrm>
              <a:prstGeom prst="rect">
                <a:avLst/>
              </a:prstGeom>
            </p:spPr>
          </p:pic>
        </mc:Fallback>
      </mc:AlternateContent>
      <p:pic>
        <p:nvPicPr>
          <p:cNvPr id="6" name="Picture 5" descr="A picture containing text, book&#10;&#10;Description automatically generated">
            <a:extLst>
              <a:ext uri="{FF2B5EF4-FFF2-40B4-BE49-F238E27FC236}">
                <a16:creationId xmlns:a16="http://schemas.microsoft.com/office/drawing/2014/main" id="{037389A3-956F-77BC-D888-0C544DC36DFD}"/>
              </a:ext>
            </a:extLst>
          </p:cNvPr>
          <p:cNvPicPr>
            <a:picLocks noChangeAspect="1"/>
          </p:cNvPicPr>
          <p:nvPr/>
        </p:nvPicPr>
        <p:blipFill>
          <a:blip r:embed="rId4"/>
          <a:stretch>
            <a:fillRect/>
          </a:stretch>
        </p:blipFill>
        <p:spPr>
          <a:xfrm>
            <a:off x="630936" y="943947"/>
            <a:ext cx="5458968" cy="4970105"/>
          </a:xfrm>
          <a:prstGeom prst="rect">
            <a:avLst/>
          </a:prstGeom>
        </p:spPr>
      </p:pic>
    </p:spTree>
    <p:extLst>
      <p:ext uri="{BB962C8B-B14F-4D97-AF65-F5344CB8AC3E}">
        <p14:creationId xmlns:p14="http://schemas.microsoft.com/office/powerpoint/2010/main" val="3520436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3EE18-0C11-6411-D855-906D405522EF}"/>
              </a:ext>
            </a:extLst>
          </p:cNvPr>
          <p:cNvSpPr>
            <a:spLocks noGrp="1"/>
          </p:cNvSpPr>
          <p:nvPr>
            <p:ph type="title"/>
          </p:nvPr>
        </p:nvSpPr>
        <p:spPr/>
        <p:txBody>
          <a:bodyPr/>
          <a:lstStyle/>
          <a:p>
            <a:r>
              <a:rPr lang="en-US" dirty="0"/>
              <a:t>Secondary Sources</a:t>
            </a:r>
          </a:p>
        </p:txBody>
      </p:sp>
      <p:sp>
        <p:nvSpPr>
          <p:cNvPr id="3" name="Content Placeholder 2">
            <a:extLst>
              <a:ext uri="{FF2B5EF4-FFF2-40B4-BE49-F238E27FC236}">
                <a16:creationId xmlns:a16="http://schemas.microsoft.com/office/drawing/2014/main" id="{3863B062-195E-BF02-27DE-FC40E505DA19}"/>
              </a:ext>
            </a:extLst>
          </p:cNvPr>
          <p:cNvSpPr>
            <a:spLocks noGrp="1"/>
          </p:cNvSpPr>
          <p:nvPr>
            <p:ph idx="1"/>
          </p:nvPr>
        </p:nvSpPr>
        <p:spPr/>
        <p:txBody>
          <a:bodyPr/>
          <a:lstStyle/>
          <a:p>
            <a:r>
              <a:rPr lang="en-US" b="0" i="0" dirty="0">
                <a:solidFill>
                  <a:srgbClr val="000000"/>
                </a:solidFill>
                <a:effectLst/>
                <a:latin typeface="Fakt"/>
                <a:hlinkClick r:id="rId2"/>
              </a:rPr>
              <a:t>https://www.acmi.net.au/stories-and-ideas/disney-how-bambi-changed-disneys-animation/</a:t>
            </a:r>
            <a:r>
              <a:rPr lang="en-US" b="0" i="0" dirty="0">
                <a:solidFill>
                  <a:srgbClr val="000000"/>
                </a:solidFill>
                <a:effectLst/>
                <a:latin typeface="Fakt"/>
              </a:rPr>
              <a:t> </a:t>
            </a:r>
          </a:p>
          <a:p>
            <a:r>
              <a:rPr lang="en-US" dirty="0">
                <a:hlinkClick r:id="rId3"/>
              </a:rPr>
              <a:t>https://daily.jstor.org/the-trouble-with-bambi/</a:t>
            </a:r>
            <a:r>
              <a:rPr lang="en-US" dirty="0"/>
              <a:t> </a:t>
            </a:r>
          </a:p>
          <a:p>
            <a:r>
              <a:rPr lang="en-US" dirty="0">
                <a:hlinkClick r:id="rId4"/>
              </a:rPr>
              <a:t>https://www.nature.com/articles/364111a0</a:t>
            </a:r>
            <a:r>
              <a:rPr lang="en-US" dirty="0"/>
              <a:t> </a:t>
            </a:r>
          </a:p>
          <a:p>
            <a:r>
              <a:rPr lang="en-US" dirty="0">
                <a:hlinkClick r:id="rId5"/>
              </a:rPr>
              <a:t>https://www.whatitmeanstobeamerican.org/ideas/how-bambi-hoodwinked-american-environmentalists/#:~:text=Some%20of%20them%2C%20such%20as,became%20a%20rite%20of%20childhood</a:t>
            </a:r>
            <a:r>
              <a:rPr lang="en-US" dirty="0"/>
              <a:t>. </a:t>
            </a:r>
          </a:p>
        </p:txBody>
      </p:sp>
    </p:spTree>
    <p:extLst>
      <p:ext uri="{BB962C8B-B14F-4D97-AF65-F5344CB8AC3E}">
        <p14:creationId xmlns:p14="http://schemas.microsoft.com/office/powerpoint/2010/main" val="3450447794"/>
      </p:ext>
    </p:extLst>
  </p:cSld>
  <p:clrMapOvr>
    <a:masterClrMapping/>
  </p:clrMapOvr>
</p:sld>
</file>

<file path=ppt/theme/theme1.xml><?xml version="1.0" encoding="utf-8"?>
<a:theme xmlns:a="http://schemas.openxmlformats.org/drawingml/2006/main" name="SketchyVTI">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ustom 2">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63</TotalTime>
  <Words>474</Words>
  <Application>Microsoft Macintosh PowerPoint</Application>
  <PresentationFormat>Widescreen</PresentationFormat>
  <Paragraphs>34</Paragraphs>
  <Slides>8</Slides>
  <Notes>1</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Fakt</vt:lpstr>
      <vt:lpstr>freight-sans-pro</vt:lpstr>
      <vt:lpstr>Modern Love</vt:lpstr>
      <vt:lpstr>The Hand</vt:lpstr>
      <vt:lpstr>SketchyVTI</vt:lpstr>
      <vt:lpstr>Disney’s Bambi</vt:lpstr>
      <vt:lpstr>Animation Process</vt:lpstr>
      <vt:lpstr>PowerPoint Presentation</vt:lpstr>
      <vt:lpstr>Effective Anthropomorphism</vt:lpstr>
      <vt:lpstr>Novel vs Disney Adaptation</vt:lpstr>
      <vt:lpstr>Cultural Impact (Then)</vt:lpstr>
      <vt:lpstr>Cultural Impact (Now-ish)</vt:lpstr>
      <vt:lpstr>Secondary 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Disney’s Bambi</dc:title>
  <dc:creator>DeBoe, Kaylee</dc:creator>
  <cp:lastModifiedBy>Jodie Slothower</cp:lastModifiedBy>
  <cp:revision>1</cp:revision>
  <dcterms:created xsi:type="dcterms:W3CDTF">2022-10-04T13:46:33Z</dcterms:created>
  <dcterms:modified xsi:type="dcterms:W3CDTF">2022-10-10T15:13:18Z</dcterms:modified>
</cp:coreProperties>
</file>